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0"/>
  </p:notesMasterIdLst>
  <p:sldIdLst>
    <p:sldId id="306" r:id="rId2"/>
    <p:sldId id="325" r:id="rId3"/>
    <p:sldId id="309" r:id="rId4"/>
    <p:sldId id="326" r:id="rId5"/>
    <p:sldId id="327" r:id="rId6"/>
    <p:sldId id="329" r:id="rId7"/>
    <p:sldId id="328" r:id="rId8"/>
    <p:sldId id="330" r:id="rId9"/>
    <p:sldId id="334" r:id="rId10"/>
    <p:sldId id="333" r:id="rId11"/>
    <p:sldId id="311" r:id="rId12"/>
    <p:sldId id="316" r:id="rId13"/>
    <p:sldId id="313" r:id="rId14"/>
    <p:sldId id="318" r:id="rId15"/>
    <p:sldId id="314" r:id="rId16"/>
    <p:sldId id="320" r:id="rId17"/>
    <p:sldId id="332" r:id="rId18"/>
    <p:sldId id="288" r:id="rId19"/>
  </p:sldIdLst>
  <p:sldSz cx="9144000" cy="6858000" type="screen4x3"/>
  <p:notesSz cx="6985000" cy="92837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549" autoAdjust="0"/>
    <p:restoredTop sz="94626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E51053BE-DBFE-47C7-9DB8-9BA1AE8F254E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3EB964F8-1121-4A14-9DA1-D0CA4B8E4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46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B4DE4-F88F-426B-A289-A7DF340BB4B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677D62-506E-4629-BC2E-C9C1858BE875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37784E-E9B2-43E9-828D-5C7BB0B0C46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E57CFA-55E1-4308-B9FC-6BB9D9360ED4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6B4768-9E24-40C3-B8F1-7D436E133606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D78463-E297-48C8-B7B1-38A087911B2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C08377-A7D2-42A4-97B5-3EEB16DF671E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68159" indent="-29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2901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57353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130190" indent="-235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94958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059727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524496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89265" indent="-235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F30A23-FA71-4651-9474-3BB07708C0F0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9325"/>
            <a:ext cx="7696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hor_4c_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584825"/>
            <a:ext cx="4537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1331913" y="1341438"/>
            <a:ext cx="6983412" cy="17526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716338"/>
            <a:ext cx="5761038" cy="13938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33375"/>
            <a:ext cx="1855788" cy="540067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333375"/>
            <a:ext cx="5414962" cy="540067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81875" cy="10541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773238"/>
            <a:ext cx="3598862" cy="39608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773238"/>
            <a:ext cx="3598863" cy="39608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81875" cy="10541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773238"/>
            <a:ext cx="3598862" cy="39608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7275" y="1773238"/>
            <a:ext cx="3598863" cy="19034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7275" y="3829050"/>
            <a:ext cx="3598863" cy="1905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59886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773238"/>
            <a:ext cx="359886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r>
              <a:rPr lang="en-US" altLang="zh-TW" dirty="0" smtClean="0"/>
              <a:t>  ‹#›</a:t>
            </a:r>
            <a:endParaRPr lang="en-US" altLang="zh-TW" dirty="0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372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68313" y="6092825"/>
            <a:ext cx="8135937" cy="0"/>
          </a:xfrm>
          <a:prstGeom prst="line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pic>
        <p:nvPicPr>
          <p:cNvPr id="1029" name="Picture 17" descr="b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7381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3501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32" name="Picture 23" descr="hor_4c_jpg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9700" y="6191250"/>
            <a:ext cx="30241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zh-TW" sz="3600" dirty="0" smtClean="0"/>
              <a:t>Experience Sharing</a:t>
            </a:r>
            <a:br>
              <a:rPr lang="en-US" altLang="zh-TW" sz="3600" dirty="0" smtClean="0"/>
            </a:br>
            <a:r>
              <a:rPr lang="en-US" altLang="zh-TW" sz="3600" dirty="0" smtClean="0"/>
              <a:t>on</a:t>
            </a:r>
            <a:br>
              <a:rPr lang="en-US" altLang="zh-TW" sz="3600" dirty="0" smtClean="0"/>
            </a:br>
            <a:r>
              <a:rPr lang="en-US" altLang="zh-TW" sz="3600" dirty="0" smtClean="0"/>
              <a:t>Web Accessibility</a:t>
            </a:r>
            <a:endParaRPr lang="zh-TW" altLang="en-US" sz="36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547813" y="3717032"/>
            <a:ext cx="6400800" cy="985837"/>
          </a:xfrm>
        </p:spPr>
        <p:txBody>
          <a:bodyPr/>
          <a:lstStyle/>
          <a:p>
            <a:pPr marR="0">
              <a:buFont typeface="Arial" charset="0"/>
              <a:buNone/>
            </a:pPr>
            <a:r>
              <a:rPr lang="en-US" altLang="zh-TW" sz="2000" dirty="0" smtClean="0"/>
              <a:t>Danny Hui</a:t>
            </a:r>
          </a:p>
          <a:p>
            <a:pPr marR="0">
              <a:buFont typeface="Arial" charset="0"/>
              <a:buNone/>
            </a:pPr>
            <a:r>
              <a:rPr lang="en-US" altLang="zh-TW" sz="1600" dirty="0" smtClean="0"/>
              <a:t>Senior Manager (Web Development)</a:t>
            </a:r>
          </a:p>
          <a:p>
            <a:pPr marR="0">
              <a:buFont typeface="Arial" charset="0"/>
              <a:buNone/>
            </a:pPr>
            <a:r>
              <a:rPr lang="en-US" altLang="zh-TW" sz="1600" dirty="0" smtClean="0"/>
              <a:t>Information Services Office</a:t>
            </a:r>
          </a:p>
          <a:p>
            <a:pPr marR="0">
              <a:buFont typeface="Arial" charset="0"/>
              <a:buNone/>
            </a:pPr>
            <a:r>
              <a:rPr lang="en-US" altLang="zh-TW" sz="1600" dirty="0" smtClean="0"/>
              <a:t>24 October 2014</a:t>
            </a:r>
            <a:endParaRPr lang="zh-TW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9306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 smtClean="0"/>
              <a:t>Experience sharing on Web accessibility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Web accessibility involvement:</a:t>
            </a:r>
          </a:p>
          <a:p>
            <a:pPr lvl="1"/>
            <a:r>
              <a:rPr lang="en-US" sz="2400" dirty="0" smtClean="0"/>
              <a:t>Technical</a:t>
            </a:r>
          </a:p>
          <a:p>
            <a:pPr lvl="1"/>
            <a:r>
              <a:rPr lang="en-US" sz="2400" dirty="0" smtClean="0"/>
              <a:t>Design</a:t>
            </a:r>
            <a:endParaRPr lang="en-US" sz="2400" dirty="0"/>
          </a:p>
          <a:p>
            <a:pPr lvl="1"/>
            <a:r>
              <a:rPr lang="en-US" sz="2400" dirty="0" smtClean="0"/>
              <a:t>Content</a:t>
            </a:r>
            <a:endParaRPr lang="en-US" sz="20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6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1116013" y="1556792"/>
            <a:ext cx="7350125" cy="3960812"/>
          </a:xfrm>
        </p:spPr>
        <p:txBody>
          <a:bodyPr>
            <a:normAutofit/>
          </a:bodyPr>
          <a:lstStyle/>
          <a:p>
            <a:pPr marL="566928" indent="-457200">
              <a:defRPr/>
            </a:pPr>
            <a:r>
              <a:rPr lang="en-US" sz="2800" dirty="0"/>
              <a:t>Provide sufficient time for users to read the content and operate the function</a:t>
            </a:r>
            <a:endParaRPr lang="en-US" altLang="en-US" dirty="0" smtClean="0">
              <a:ea typeface="新細明體" pitchFamily="18" charset="-12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/>
              <a:t>Experience sharing on Web accessibility</a:t>
            </a:r>
            <a:endParaRPr lang="en-US" altLang="zh-TW" sz="3200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9"/>
          <a:stretch>
            <a:fillRect/>
          </a:stretch>
        </p:blipFill>
        <p:spPr bwMode="auto">
          <a:xfrm>
            <a:off x="-1692275" y="2780928"/>
            <a:ext cx="12601575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875463" y="4653508"/>
            <a:ext cx="1152525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51275" y="5733256"/>
            <a:ext cx="14414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4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1116013" y="1772444"/>
            <a:ext cx="7350125" cy="3960812"/>
          </a:xfrm>
        </p:spPr>
        <p:txBody>
          <a:bodyPr/>
          <a:lstStyle/>
          <a:p>
            <a:r>
              <a:rPr lang="en-US" altLang="en-US" sz="2800" dirty="0" smtClean="0">
                <a:ea typeface="微軟正黑體" pitchFamily="34" charset="-120"/>
              </a:rPr>
              <a:t>Provide sufficient colour contrast </a:t>
            </a:r>
          </a:p>
          <a:p>
            <a:pPr marL="914400" lvl="2" indent="0">
              <a:buNone/>
            </a:pPr>
            <a:endParaRPr lang="en-US" altLang="en-US" dirty="0" smtClean="0">
              <a:ea typeface="微軟正黑體" pitchFamily="34" charset="-120"/>
            </a:endParaRPr>
          </a:p>
          <a:p>
            <a:endParaRPr lang="en-US" altLang="en-US" dirty="0" smtClean="0">
              <a:ea typeface="微軟正黑體" pitchFamily="34" charset="-120"/>
            </a:endParaRPr>
          </a:p>
          <a:p>
            <a:endParaRPr lang="en-US" altLang="en-US" dirty="0" smtClean="0">
              <a:ea typeface="微軟正黑體" pitchFamily="34" charset="-120"/>
            </a:endParaRPr>
          </a:p>
          <a:p>
            <a:endParaRPr lang="en-US" altLang="en-US" dirty="0" smtClean="0">
              <a:ea typeface="新細明體" pitchFamily="18" charset="-12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/>
              <a:t>Experience sharing on Web accessibility</a:t>
            </a:r>
            <a:endParaRPr lang="en-US" altLang="zh-TW" sz="3200" dirty="0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75"/>
            <a:ext cx="892968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203575" y="2636912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en-US" dirty="0"/>
              <a:t>Before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885113" y="2636912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xmlns="" val="20943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116013" y="1484784"/>
            <a:ext cx="7350125" cy="3960812"/>
          </a:xfrm>
        </p:spPr>
        <p:txBody>
          <a:bodyPr/>
          <a:lstStyle/>
          <a:p>
            <a:r>
              <a:rPr lang="en-US" altLang="en-US" sz="2800" dirty="0" smtClean="0">
                <a:ea typeface="微軟正黑體" pitchFamily="34" charset="-120"/>
              </a:rPr>
              <a:t>Provide clear and informative links</a:t>
            </a:r>
          </a:p>
          <a:p>
            <a:pPr lvl="1"/>
            <a:r>
              <a:rPr lang="en-US" altLang="en-US" sz="1600" dirty="0" smtClean="0">
                <a:ea typeface="微軟正黑體" pitchFamily="34" charset="-120"/>
              </a:rPr>
              <a:t>Avoid using “more” </a:t>
            </a:r>
            <a:br>
              <a:rPr lang="en-US" altLang="en-US" sz="1600" dirty="0" smtClean="0">
                <a:ea typeface="微軟正黑體" pitchFamily="34" charset="-120"/>
              </a:rPr>
            </a:br>
            <a:r>
              <a:rPr lang="en-US" altLang="en-US" sz="1600" dirty="0" smtClean="0">
                <a:ea typeface="微軟正黑體" pitchFamily="34" charset="-120"/>
              </a:rPr>
              <a:t>e.g. use “more information on enrollment” or “enrollment information”</a:t>
            </a:r>
          </a:p>
          <a:p>
            <a:pPr lvl="1"/>
            <a:r>
              <a:rPr lang="en-US" altLang="en-US" sz="1600" dirty="0" smtClean="0">
                <a:ea typeface="微軟正黑體" pitchFamily="34" charset="-120"/>
              </a:rPr>
              <a:t>Avoid using abbreviations </a:t>
            </a:r>
            <a:br>
              <a:rPr lang="en-US" altLang="en-US" sz="1600" dirty="0" smtClean="0">
                <a:ea typeface="微軟正黑體" pitchFamily="34" charset="-120"/>
              </a:rPr>
            </a:br>
            <a:r>
              <a:rPr lang="en-US" altLang="en-US" sz="1600" dirty="0" smtClean="0">
                <a:ea typeface="微軟正黑體" pitchFamily="34" charset="-120"/>
              </a:rPr>
              <a:t>e.g. not to use alt=“eng” / alt=“chi”, </a:t>
            </a:r>
            <a:br>
              <a:rPr lang="en-US" altLang="en-US" sz="1600" dirty="0" smtClean="0">
                <a:ea typeface="微軟正黑體" pitchFamily="34" charset="-120"/>
              </a:rPr>
            </a:br>
            <a:r>
              <a:rPr lang="en-US" altLang="en-US" sz="1600" dirty="0" smtClean="0">
                <a:ea typeface="微軟正黑體" pitchFamily="34" charset="-120"/>
              </a:rPr>
              <a:t>use “alt=“English version” / alt=“</a:t>
            </a:r>
            <a:r>
              <a:rPr lang="zh-TW" altLang="en-US" sz="1600" dirty="0" smtClean="0"/>
              <a:t>繁體中文版本</a:t>
            </a:r>
            <a:r>
              <a:rPr lang="en-US" altLang="zh-TW" sz="1600" dirty="0" smtClean="0"/>
              <a:t>”</a:t>
            </a:r>
            <a:endParaRPr lang="en-US" altLang="en-US" sz="1600" dirty="0" smtClean="0">
              <a:ea typeface="微軟正黑體" pitchFamily="34" charset="-120"/>
            </a:endParaRPr>
          </a:p>
          <a:p>
            <a:endParaRPr lang="en-US" altLang="en-US" sz="2000" dirty="0" smtClean="0">
              <a:ea typeface="微軟正黑體" pitchFamily="34" charset="-120"/>
            </a:endParaRPr>
          </a:p>
          <a:p>
            <a:endParaRPr lang="en-US" altLang="en-US" sz="2000" dirty="0" smtClean="0">
              <a:ea typeface="新細明體" pitchFamily="18" charset="-12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/>
              <a:t>Experience sharing on Web accessibility</a:t>
            </a:r>
            <a:endParaRPr lang="en-US" altLang="zh-TW" sz="3200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821"/>
          <a:stretch>
            <a:fillRect/>
          </a:stretch>
        </p:blipFill>
        <p:spPr bwMode="auto">
          <a:xfrm>
            <a:off x="-4860925" y="3501008"/>
            <a:ext cx="182880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292725" y="5661248"/>
            <a:ext cx="14398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2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1116013" y="1556420"/>
            <a:ext cx="7350125" cy="39608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ea typeface="微軟正黑體" pitchFamily="34" charset="-120"/>
              </a:rPr>
              <a:t>Provide </a:t>
            </a:r>
            <a:r>
              <a:rPr lang="en-US" sz="2800" dirty="0">
                <a:ea typeface="微軟正黑體" pitchFamily="34" charset="-120"/>
              </a:rPr>
              <a:t>meaningful title, summary or description for </a:t>
            </a:r>
            <a:r>
              <a:rPr lang="en-US" sz="2800" dirty="0" smtClean="0">
                <a:ea typeface="微軟正黑體" pitchFamily="34" charset="-120"/>
              </a:rPr>
              <a:t>tables</a:t>
            </a:r>
            <a:r>
              <a:rPr lang="en-US" dirty="0"/>
              <a:t>	</a:t>
            </a:r>
          </a:p>
          <a:p>
            <a:endParaRPr lang="en-US" sz="2800" dirty="0">
              <a:ea typeface="微軟正黑體" pitchFamily="34" charset="-120"/>
            </a:endParaRPr>
          </a:p>
          <a:p>
            <a:endParaRPr lang="en-US" sz="2800" dirty="0">
              <a:ea typeface="微軟正黑體" pitchFamily="34" charset="-120"/>
            </a:endParaRPr>
          </a:p>
          <a:p>
            <a:endParaRPr lang="en-US" sz="2800" dirty="0">
              <a:ea typeface="微軟正黑體" pitchFamily="34" charset="-120"/>
            </a:endParaRPr>
          </a:p>
          <a:p>
            <a:endParaRPr lang="en-US" sz="2800" dirty="0">
              <a:ea typeface="微軟正黑體" pitchFamily="34" charset="-120"/>
            </a:endParaRPr>
          </a:p>
          <a:p>
            <a:endParaRPr lang="en-US" altLang="en-US" sz="2800" dirty="0">
              <a:ea typeface="微軟正黑體" pitchFamily="34" charset="-12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/>
              <a:t>Experience sharing on Web accessibility</a:t>
            </a:r>
            <a:endParaRPr lang="en-US" altLang="zh-TW" sz="3200" dirty="0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52"/>
          <a:stretch>
            <a:fillRect/>
          </a:stretch>
        </p:blipFill>
        <p:spPr bwMode="auto">
          <a:xfrm>
            <a:off x="-4068763" y="2708920"/>
            <a:ext cx="13741401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220072" y="4376440"/>
            <a:ext cx="3456384" cy="1428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4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116013" y="1556792"/>
            <a:ext cx="7350125" cy="3960812"/>
          </a:xfrm>
        </p:spPr>
        <p:txBody>
          <a:bodyPr/>
          <a:lstStyle/>
          <a:p>
            <a:r>
              <a:rPr lang="en-US" altLang="en-US" sz="2800" dirty="0" smtClean="0">
                <a:ea typeface="微軟正黑體" pitchFamily="34" charset="-120"/>
              </a:rPr>
              <a:t>Able to skip repetitive blocks 	</a:t>
            </a:r>
          </a:p>
          <a:p>
            <a:endParaRPr lang="en-US" altLang="en-US" dirty="0" smtClean="0">
              <a:ea typeface="新細明體" pitchFamily="18" charset="-12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4"/>
          <a:stretch>
            <a:fillRect/>
          </a:stretch>
        </p:blipFill>
        <p:spPr bwMode="auto">
          <a:xfrm>
            <a:off x="-2528888" y="2276475"/>
            <a:ext cx="14576426" cy="79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340049" y="5013176"/>
            <a:ext cx="14398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Experience sharing on Web accessibility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23528" y="2276475"/>
            <a:ext cx="1439863" cy="1368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1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09"/>
          <a:stretch>
            <a:fillRect/>
          </a:stretch>
        </p:blipFill>
        <p:spPr bwMode="auto">
          <a:xfrm>
            <a:off x="755650" y="3795713"/>
            <a:ext cx="1627346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1116013" y="1556792"/>
            <a:ext cx="7350125" cy="3960812"/>
          </a:xfrm>
        </p:spPr>
        <p:txBody>
          <a:bodyPr/>
          <a:lstStyle/>
          <a:p>
            <a:r>
              <a:rPr lang="en-US" altLang="en-US" sz="2800" dirty="0" smtClean="0">
                <a:ea typeface="微軟正黑體" pitchFamily="34" charset="-120"/>
              </a:rPr>
              <a:t>Provide input assistance and error identification and description</a:t>
            </a:r>
          </a:p>
          <a:p>
            <a:endParaRPr lang="en-US" altLang="en-US" sz="2800" dirty="0" smtClean="0">
              <a:ea typeface="新細明體" pitchFamily="18" charset="-12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/>
              <a:t>Experience sharing on Web accessibility</a:t>
            </a:r>
            <a:endParaRPr lang="en-US" altLang="zh-TW" sz="3200" dirty="0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05" t="17822" r="36208" b="20886"/>
          <a:stretch>
            <a:fillRect/>
          </a:stretch>
        </p:blipFill>
        <p:spPr bwMode="auto">
          <a:xfrm>
            <a:off x="107950" y="2744788"/>
            <a:ext cx="4679950" cy="3997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0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 smtClean="0"/>
              <a:t>Conclusion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dirty="0" smtClean="0"/>
              <a:t>Web accessibility</a:t>
            </a:r>
          </a:p>
          <a:p>
            <a:pPr marL="742950" lvl="2" indent="-342900">
              <a:buSzPct val="60000"/>
            </a:pPr>
            <a:r>
              <a:rPr lang="en-US" dirty="0" smtClean="0"/>
              <a:t>is not just the developers’ responsibility</a:t>
            </a:r>
          </a:p>
          <a:p>
            <a:pPr marL="742950" lvl="2" indent="-342900">
              <a:buSzPct val="60000"/>
            </a:pPr>
            <a:r>
              <a:rPr lang="en-US" dirty="0" smtClean="0"/>
              <a:t>is </a:t>
            </a:r>
            <a:r>
              <a:rPr lang="en-US" dirty="0"/>
              <a:t>a continuous improvement process of a website</a:t>
            </a:r>
          </a:p>
          <a:p>
            <a:pPr marL="742950" lvl="2" indent="-342900">
              <a:buSzPct val="60000"/>
            </a:pPr>
            <a:r>
              <a:rPr lang="en-US" dirty="0" smtClean="0"/>
              <a:t>allows </a:t>
            </a:r>
            <a:r>
              <a:rPr lang="en-US" dirty="0"/>
              <a:t>your website to reach a wider range of </a:t>
            </a:r>
            <a:r>
              <a:rPr lang="en-US" dirty="0" smtClean="0"/>
              <a:t>audience</a:t>
            </a:r>
          </a:p>
          <a:p>
            <a:pPr marL="742950" lvl="2" indent="-342900">
              <a:buSzPct val="60000"/>
            </a:pPr>
            <a:r>
              <a:rPr lang="en-US" dirty="0" smtClean="0"/>
              <a:t>allows you to build better websites</a:t>
            </a:r>
            <a:endParaRPr lang="en-US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2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645024"/>
            <a:ext cx="5689600" cy="1054100"/>
          </a:xfrm>
        </p:spPr>
        <p:txBody>
          <a:bodyPr/>
          <a:lstStyle/>
          <a:p>
            <a:pPr eaLnBrk="1" hangingPunct="1"/>
            <a:r>
              <a:rPr lang="en-US" altLang="zh-TW" sz="4800" dirty="0" smtClean="0"/>
              <a:t>Thank You</a:t>
            </a:r>
            <a:endParaRPr lang="en-GB" altLang="zh-TW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/>
              <a:t>Why make our website accessible?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It </a:t>
            </a:r>
            <a:r>
              <a:rPr lang="en-US" sz="2800" dirty="0"/>
              <a:t>is essential for the University's equality and </a:t>
            </a:r>
            <a:r>
              <a:rPr lang="en-US" sz="2800" dirty="0" smtClean="0"/>
              <a:t>diversity</a:t>
            </a:r>
          </a:p>
          <a:p>
            <a:r>
              <a:rPr lang="en-US" sz="2800" dirty="0" smtClean="0"/>
              <a:t>It is our social responsibility</a:t>
            </a:r>
            <a:endParaRPr lang="en-US" sz="2800" dirty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3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/>
              <a:t>Why make our website accessible?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Web accessibility focuses on people with all types of disabilities:</a:t>
            </a:r>
          </a:p>
          <a:p>
            <a:pPr lvl="1"/>
            <a:r>
              <a:rPr lang="en-US" sz="2400" dirty="0" smtClean="0"/>
              <a:t>visual</a:t>
            </a:r>
          </a:p>
          <a:p>
            <a:pPr lvl="1"/>
            <a:r>
              <a:rPr lang="en-US" sz="2400" dirty="0" smtClean="0"/>
              <a:t>auditory</a:t>
            </a:r>
          </a:p>
          <a:p>
            <a:pPr lvl="1"/>
            <a:r>
              <a:rPr lang="en-US" sz="2400" dirty="0" smtClean="0"/>
              <a:t>physical</a:t>
            </a:r>
          </a:p>
          <a:p>
            <a:pPr lvl="1"/>
            <a:r>
              <a:rPr lang="en-US" sz="2400" dirty="0" smtClean="0"/>
              <a:t>neurological</a:t>
            </a:r>
          </a:p>
          <a:p>
            <a:pPr lvl="1"/>
            <a:r>
              <a:rPr lang="en-US" sz="2400" dirty="0"/>
              <a:t>cognitive</a:t>
            </a:r>
            <a:endParaRPr lang="en-US" sz="2400" dirty="0" smtClean="0"/>
          </a:p>
          <a:p>
            <a:endParaRPr lang="en-US" sz="28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509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/>
              <a:t>Why make our website accessible?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Web accessibility also benefits other people…</a:t>
            </a:r>
          </a:p>
          <a:p>
            <a:pPr lvl="1"/>
            <a:r>
              <a:rPr lang="en-US" sz="2400" dirty="0"/>
              <a:t>people with temporary disabilities</a:t>
            </a:r>
          </a:p>
          <a:p>
            <a:pPr lvl="1"/>
            <a:r>
              <a:rPr lang="en-US" sz="2400" dirty="0" smtClean="0"/>
              <a:t>elderly</a:t>
            </a:r>
          </a:p>
          <a:p>
            <a:pPr lvl="1"/>
            <a:r>
              <a:rPr lang="en-US" sz="2400" dirty="0"/>
              <a:t>native speakers</a:t>
            </a:r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8255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/>
              <a:t>Why make our website accessible?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Web accessibility makes websites </a:t>
            </a:r>
            <a:r>
              <a:rPr lang="en-US" sz="2800" dirty="0"/>
              <a:t>more compatible with</a:t>
            </a:r>
            <a:r>
              <a:rPr lang="en-US" sz="2800" dirty="0" smtClean="0"/>
              <a:t>…</a:t>
            </a:r>
          </a:p>
          <a:p>
            <a:pPr lvl="1"/>
            <a:r>
              <a:rPr lang="en-US" sz="2400" dirty="0" smtClean="0"/>
              <a:t>mobile </a:t>
            </a:r>
            <a:r>
              <a:rPr lang="en-US" sz="2400" dirty="0"/>
              <a:t>devices</a:t>
            </a:r>
          </a:p>
          <a:p>
            <a:pPr lvl="1"/>
            <a:r>
              <a:rPr lang="en-US" sz="2400" dirty="0" smtClean="0"/>
              <a:t>new web browsers</a:t>
            </a:r>
          </a:p>
          <a:p>
            <a:pPr lvl="1"/>
            <a:r>
              <a:rPr lang="en-US" sz="2400" dirty="0" smtClean="0"/>
              <a:t>older web browsers</a:t>
            </a:r>
          </a:p>
          <a:p>
            <a:pPr lvl="1"/>
            <a:r>
              <a:rPr lang="en-US" sz="2400" dirty="0" smtClean="0"/>
              <a:t>browsers with restrictions</a:t>
            </a:r>
            <a:endParaRPr lang="en-US" sz="2400" dirty="0"/>
          </a:p>
          <a:p>
            <a:pPr lvl="1"/>
            <a:r>
              <a:rPr lang="en-US" sz="2400" dirty="0"/>
              <a:t>low bandwidth </a:t>
            </a:r>
            <a:r>
              <a:rPr lang="en-US" sz="2400" dirty="0" smtClean="0"/>
              <a:t>connections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515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/>
              <a:t>Why make our website accessible?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Web accessibility helps to build better websites</a:t>
            </a:r>
          </a:p>
          <a:p>
            <a:pPr lvl="1"/>
            <a:r>
              <a:rPr lang="en-US" sz="2400" dirty="0" smtClean="0"/>
              <a:t>consistent design within a website</a:t>
            </a:r>
          </a:p>
          <a:p>
            <a:pPr lvl="1"/>
            <a:r>
              <a:rPr lang="en-US" sz="2400" dirty="0" smtClean="0"/>
              <a:t>better usability</a:t>
            </a:r>
          </a:p>
          <a:p>
            <a:pPr lvl="1"/>
            <a:r>
              <a:rPr lang="en-US" sz="2400" dirty="0"/>
              <a:t>easier to </a:t>
            </a:r>
            <a:r>
              <a:rPr lang="en-US" sz="2400" dirty="0" smtClean="0"/>
              <a:t>navigate</a:t>
            </a:r>
          </a:p>
          <a:p>
            <a:pPr lvl="1"/>
            <a:r>
              <a:rPr lang="en-US" sz="2400" dirty="0" smtClean="0"/>
              <a:t>optimized </a:t>
            </a:r>
            <a:r>
              <a:rPr lang="en-US" sz="2400" dirty="0"/>
              <a:t>for search engines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275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smtClean="0"/>
              <a:t>Why make our website accessible?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Web accessibility also benefits our team</a:t>
            </a:r>
          </a:p>
          <a:p>
            <a:pPr lvl="1"/>
            <a:r>
              <a:rPr lang="en-US" sz="2400" dirty="0" smtClean="0"/>
              <a:t>accessibility guidelines are well established  standards for development team to adopt</a:t>
            </a:r>
          </a:p>
          <a:p>
            <a:pPr lvl="1"/>
            <a:r>
              <a:rPr lang="en-US" sz="2400" dirty="0" smtClean="0"/>
              <a:t>codes are clean and tidy</a:t>
            </a:r>
          </a:p>
          <a:p>
            <a:pPr lvl="2"/>
            <a:r>
              <a:rPr lang="en-US" sz="2000" dirty="0" smtClean="0"/>
              <a:t>easier to be managed by technical staff</a:t>
            </a:r>
          </a:p>
          <a:p>
            <a:pPr lvl="2"/>
            <a:r>
              <a:rPr lang="en-US" sz="2000" dirty="0" smtClean="0"/>
              <a:t>easier to be manipulated as templates</a:t>
            </a:r>
          </a:p>
          <a:p>
            <a:pPr lvl="1"/>
            <a:endParaRPr lang="en-US" sz="24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476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 smtClean="0"/>
              <a:t>Experience sharing on Web accessibility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CUHK website formally started to include web accessibility in 2009</a:t>
            </a:r>
          </a:p>
          <a:p>
            <a:pPr lvl="1"/>
            <a:r>
              <a:rPr lang="en-GB" sz="2400" dirty="0" smtClean="0"/>
              <a:t>followed WCAG </a:t>
            </a:r>
            <a:r>
              <a:rPr lang="en-GB" sz="2400" dirty="0"/>
              <a:t>1.0 Level </a:t>
            </a:r>
            <a:r>
              <a:rPr lang="en-GB" sz="2400" dirty="0" smtClean="0"/>
              <a:t>AA during a revamp release</a:t>
            </a:r>
          </a:p>
          <a:p>
            <a:pPr lvl="1"/>
            <a:r>
              <a:rPr lang="en-US" sz="2400" dirty="0"/>
              <a:t>effort (or cost) </a:t>
            </a:r>
            <a:r>
              <a:rPr lang="en-US" sz="2400" dirty="0" smtClean="0"/>
              <a:t>was </a:t>
            </a:r>
            <a:r>
              <a:rPr lang="en-US" sz="2400" dirty="0"/>
              <a:t>minimal, because web accessibility </a:t>
            </a:r>
            <a:r>
              <a:rPr lang="en-US" sz="2400" dirty="0" smtClean="0"/>
              <a:t>helped </a:t>
            </a:r>
            <a:r>
              <a:rPr lang="en-US" sz="2400" dirty="0"/>
              <a:t>to build a well-structured website</a:t>
            </a:r>
            <a:endParaRPr lang="en-US" sz="2400" dirty="0" smtClean="0"/>
          </a:p>
        </p:txBody>
      </p:sp>
      <p:pic>
        <p:nvPicPr>
          <p:cNvPr id="4" name="Picture 3" descr="C:\Users\DANNYH~1\AppData\Local\Temp\Rar$DI78.417\2012 (Chi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6" r="7784"/>
          <a:stretch/>
        </p:blipFill>
        <p:spPr bwMode="auto">
          <a:xfrm>
            <a:off x="5940152" y="4347718"/>
            <a:ext cx="3282702" cy="260347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8643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dirty="0" smtClean="0"/>
              <a:t>Experience sharing on Web accessibility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013" y="1773238"/>
            <a:ext cx="7350125" cy="3960812"/>
          </a:xfrm>
        </p:spPr>
        <p:txBody>
          <a:bodyPr/>
          <a:lstStyle/>
          <a:p>
            <a:r>
              <a:rPr lang="en-US" sz="2800" dirty="0" smtClean="0"/>
              <a:t>CUHK first participated in the Web Accessibility Recognition </a:t>
            </a:r>
            <a:r>
              <a:rPr lang="en-US" sz="2800" dirty="0"/>
              <a:t>S</a:t>
            </a:r>
            <a:r>
              <a:rPr lang="en-US" sz="2800" dirty="0" smtClean="0"/>
              <a:t>cheme in 2012/13</a:t>
            </a:r>
          </a:p>
          <a:p>
            <a:pPr lvl="1"/>
            <a:r>
              <a:rPr lang="en-US" sz="2400" dirty="0" smtClean="0"/>
              <a:t>also a revamp release</a:t>
            </a:r>
          </a:p>
          <a:p>
            <a:pPr lvl="1"/>
            <a:r>
              <a:rPr lang="en-US" sz="2400" dirty="0" smtClean="0"/>
              <a:t>previous version was web accessible</a:t>
            </a:r>
          </a:p>
          <a:p>
            <a:pPr lvl="1"/>
            <a:r>
              <a:rPr lang="en-US" sz="2400" dirty="0" smtClean="0"/>
              <a:t>developers have past experiences</a:t>
            </a:r>
          </a:p>
          <a:p>
            <a:pPr lvl="1"/>
            <a:r>
              <a:rPr lang="en-US" sz="2400" dirty="0" smtClean="0"/>
              <a:t>supports from OGCIO in</a:t>
            </a:r>
            <a:br>
              <a:rPr lang="en-US" sz="2400" dirty="0" smtClean="0"/>
            </a:br>
            <a:r>
              <a:rPr lang="en-US" sz="2400" dirty="0" smtClean="0"/>
              <a:t>evaluating our website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altLang="zh-TW" sz="28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480" y="4365104"/>
            <a:ext cx="3233032" cy="30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92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new_emblem">
  <a:themeElements>
    <a:clrScheme name="master_new_emblem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aster_new_emblem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aster_new_emblem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new_emblem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new_emblem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new_emblem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new_emblem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new_emblem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7518</TotalTime>
  <Words>394</Words>
  <Application>Microsoft Office PowerPoint</Application>
  <PresentationFormat>如螢幕大小 (4:3)</PresentationFormat>
  <Paragraphs>120</Paragraphs>
  <Slides>18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master_new_emblem</vt:lpstr>
      <vt:lpstr>Experience Sharing on Web Accessibility</vt:lpstr>
      <vt:lpstr>Why make our website accessible?</vt:lpstr>
      <vt:lpstr>Why make our website accessible?</vt:lpstr>
      <vt:lpstr>Why make our website accessible?</vt:lpstr>
      <vt:lpstr>Why make our website accessible?</vt:lpstr>
      <vt:lpstr>Why make our website accessible?</vt:lpstr>
      <vt:lpstr>Why make our website accessible?</vt:lpstr>
      <vt:lpstr>Experience sharing on Web accessibility</vt:lpstr>
      <vt:lpstr>Experience sharing on Web accessibility</vt:lpstr>
      <vt:lpstr>Experience sharing on Web accessibility</vt:lpstr>
      <vt:lpstr>Experience sharing on Web accessibility</vt:lpstr>
      <vt:lpstr>Experience sharing on Web accessibility</vt:lpstr>
      <vt:lpstr>Experience sharing on Web accessibility</vt:lpstr>
      <vt:lpstr>Experience sharing on Web accessibility</vt:lpstr>
      <vt:lpstr>Experience sharing on Web accessibility</vt:lpstr>
      <vt:lpstr>Experience sharing on Web accessibility</vt:lpstr>
      <vt:lpstr>Conclusion</vt:lpstr>
      <vt:lpstr>Thank You</vt:lpstr>
    </vt:vector>
  </TitlesOfParts>
  <Company>CUHK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Sharing on Developing an Accessible Website</dc:title>
  <dc:creator>CUHK</dc:creator>
  <cp:lastModifiedBy>Sarah SS LEUNG</cp:lastModifiedBy>
  <cp:revision>590</cp:revision>
  <dcterms:created xsi:type="dcterms:W3CDTF">2010-06-18T02:15:47Z</dcterms:created>
  <dcterms:modified xsi:type="dcterms:W3CDTF">2014-10-29T02:34:22Z</dcterms:modified>
</cp:coreProperties>
</file>